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67" r:id="rId3"/>
    <p:sldId id="278" r:id="rId4"/>
    <p:sldId id="279" r:id="rId5"/>
    <p:sldId id="280" r:id="rId6"/>
    <p:sldId id="281" r:id="rId7"/>
    <p:sldId id="282"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C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977" autoAdjust="0"/>
  </p:normalViewPr>
  <p:slideViewPr>
    <p:cSldViewPr snapToGrid="0">
      <p:cViewPr varScale="1">
        <p:scale>
          <a:sx n="42" d="100"/>
          <a:sy n="42" d="100"/>
        </p:scale>
        <p:origin x="1740" y="42"/>
      </p:cViewPr>
      <p:guideLst>
        <p:guide pos="3840"/>
        <p:guide orient="horz" pos="2160"/>
      </p:guideLst>
    </p:cSldViewPr>
  </p:slideViewPr>
  <p:notesTextViewPr>
    <p:cViewPr>
      <p:scale>
        <a:sx n="1" d="1"/>
        <a:sy n="1" d="1"/>
      </p:scale>
      <p:origin x="0" y="0"/>
    </p:cViewPr>
  </p:notesTextViewPr>
  <p:notesViewPr>
    <p:cSldViewPr snapToGrid="0">
      <p:cViewPr varScale="1">
        <p:scale>
          <a:sx n="51" d="100"/>
          <a:sy n="51"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1800" b="1" dirty="0"/>
              <a:t>Let Him Hear!</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20, 2016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biblia.com/bible/nkjv/Re%202.17" TargetMode="External"/><Relationship Id="rId3" Type="http://schemas.openxmlformats.org/officeDocument/2006/relationships/hyperlink" Target="http://biblia.com/bible/nkjv/Mt%2011.15" TargetMode="External"/><Relationship Id="rId7" Type="http://schemas.openxmlformats.org/officeDocument/2006/relationships/hyperlink" Target="http://biblia.com/bible/nkjv/Re%202.11" TargetMode="External"/><Relationship Id="rId12" Type="http://schemas.openxmlformats.org/officeDocument/2006/relationships/hyperlink" Target="http://biblia.com/bible/nkjv/Re%203.2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biblia.com/bible/nkjv/Re%202.7" TargetMode="External"/><Relationship Id="rId11" Type="http://schemas.openxmlformats.org/officeDocument/2006/relationships/hyperlink" Target="http://biblia.com/bible/nkjv/Re%203.13" TargetMode="External"/><Relationship Id="rId5" Type="http://schemas.openxmlformats.org/officeDocument/2006/relationships/hyperlink" Target="http://biblia.com/bible/nkjv/Mt%2013.43" TargetMode="External"/><Relationship Id="rId10" Type="http://schemas.openxmlformats.org/officeDocument/2006/relationships/hyperlink" Target="http://biblia.com/bible/nkjv/Re%203.6" TargetMode="External"/><Relationship Id="rId4" Type="http://schemas.openxmlformats.org/officeDocument/2006/relationships/hyperlink" Target="http://biblia.com/bible/nkjv/Mt%2013.9" TargetMode="External"/><Relationship Id="rId9" Type="http://schemas.openxmlformats.org/officeDocument/2006/relationships/hyperlink" Target="http://biblia.com/bible/nkjv/Re%202.2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His earthly ministry, Jesus often concluded a lesson by crying out, </a:t>
            </a:r>
            <a:r>
              <a:rPr lang="en-US" b="1" dirty="0"/>
              <a:t>"He who has ears to hear, let him hear!“</a:t>
            </a:r>
          </a:p>
          <a:p>
            <a:pPr marL="228600" indent="-228600">
              <a:buAutoNum type="alphaLcPeriod"/>
            </a:pPr>
            <a:r>
              <a:rPr lang="en-US" dirty="0"/>
              <a:t>E.g., concerning John the Baptist - </a:t>
            </a:r>
            <a:r>
              <a:rPr lang="en-US" b="1" dirty="0">
                <a:hlinkClick r:id="rId3"/>
              </a:rPr>
              <a:t>Mt 11:15</a:t>
            </a:r>
            <a:r>
              <a:rPr lang="en-US" dirty="0"/>
              <a:t>  b. E.g., the parable of the sower - </a:t>
            </a:r>
            <a:r>
              <a:rPr lang="en-US" b="1" dirty="0">
                <a:hlinkClick r:id="rId4"/>
              </a:rPr>
              <a:t>Mt 13:9</a:t>
            </a:r>
            <a:r>
              <a:rPr lang="en-US" dirty="0"/>
              <a:t>  c. E.g., the explanation of the parable of the tares - </a:t>
            </a:r>
            <a:r>
              <a:rPr lang="en-US" b="1" dirty="0">
                <a:hlinkClick r:id="rId5"/>
              </a:rPr>
              <a:t>Mt 13:43</a:t>
            </a:r>
            <a:endParaRPr lang="en-US" b="1" dirty="0"/>
          </a:p>
          <a:p>
            <a:pPr marL="228600" indent="-228600">
              <a:buAutoNum type="alphaLcPeriod"/>
            </a:pPr>
            <a:r>
              <a:rPr lang="en-US" dirty="0"/>
              <a:t>In His letters to the churches of Asia, Jesus concludes each with a similar saying: </a:t>
            </a:r>
            <a:r>
              <a:rPr lang="en-US" b="1" dirty="0"/>
              <a:t>"He who has an ear. let him hear what the Spirit says to the churches." - </a:t>
            </a:r>
            <a:r>
              <a:rPr lang="en-US" b="1" dirty="0">
                <a:hlinkClick r:id="rId6"/>
              </a:rPr>
              <a:t>Re 2:7</a:t>
            </a:r>
            <a:r>
              <a:rPr lang="en-US" b="1" dirty="0"/>
              <a:t>,</a:t>
            </a:r>
            <a:r>
              <a:rPr lang="en-US" b="1" dirty="0">
                <a:hlinkClick r:id="rId7"/>
              </a:rPr>
              <a:t>11</a:t>
            </a:r>
            <a:r>
              <a:rPr lang="en-US" b="1" dirty="0"/>
              <a:t>,</a:t>
            </a:r>
            <a:r>
              <a:rPr lang="en-US" b="1" dirty="0">
                <a:hlinkClick r:id="rId8"/>
              </a:rPr>
              <a:t>17</a:t>
            </a:r>
            <a:r>
              <a:rPr lang="en-US" b="1" dirty="0"/>
              <a:t>,</a:t>
            </a:r>
            <a:r>
              <a:rPr lang="en-US" b="1" dirty="0">
                <a:hlinkClick r:id="rId9"/>
              </a:rPr>
              <a:t>29</a:t>
            </a:r>
            <a:r>
              <a:rPr lang="en-US" b="1" dirty="0"/>
              <a:t>; </a:t>
            </a:r>
            <a:r>
              <a:rPr lang="en-US" b="1" dirty="0">
                <a:hlinkClick r:id="rId10"/>
              </a:rPr>
              <a:t>3:6</a:t>
            </a:r>
            <a:r>
              <a:rPr lang="en-US" b="1" dirty="0"/>
              <a:t>,</a:t>
            </a:r>
            <a:r>
              <a:rPr lang="en-US" b="1" dirty="0">
                <a:hlinkClick r:id="rId11"/>
              </a:rPr>
              <a:t>13</a:t>
            </a:r>
            <a:r>
              <a:rPr lang="en-US" b="1" dirty="0"/>
              <a:t>,</a:t>
            </a:r>
            <a:r>
              <a:rPr lang="en-US" b="1" dirty="0">
                <a:hlinkClick r:id="rId12"/>
              </a:rPr>
              <a:t>22</a:t>
            </a:r>
            <a:endParaRPr lang="en-US" b="1" dirty="0"/>
          </a:p>
          <a:p>
            <a:pPr marL="228600" indent="-228600">
              <a:buAutoNum type="alphaLcPeriod"/>
            </a:pPr>
            <a:endParaRPr lang="en-US" b="1" dirty="0"/>
          </a:p>
          <a:p>
            <a:pPr marL="0" indent="0">
              <a:buNone/>
            </a:pPr>
            <a:r>
              <a:rPr lang="en-US" b="1" dirty="0"/>
              <a:t>Purpose:  To emphasize</a:t>
            </a:r>
            <a:r>
              <a:rPr lang="en-US" b="1" baseline="0" dirty="0"/>
              <a:t> the importance of what was being said, and the need to listen! (DISCERNMENT &amp; DILIGENCE).</a:t>
            </a:r>
          </a:p>
          <a:p>
            <a:pPr marL="0" indent="0">
              <a:buNone/>
            </a:pPr>
            <a:r>
              <a:rPr lang="en-US" b="1" baseline="0" dirty="0"/>
              <a:t>(Mark 4:23-25), </a:t>
            </a:r>
            <a:r>
              <a:rPr lang="en-US" b="0" i="1" baseline="0" dirty="0"/>
              <a:t>“If anyone has ears to hear, let him hear.“  </a:t>
            </a:r>
            <a:r>
              <a:rPr lang="en-US" b="0" i="1" baseline="30000" dirty="0"/>
              <a:t>24</a:t>
            </a:r>
            <a:r>
              <a:rPr lang="en-US" b="0" i="1" baseline="0" dirty="0"/>
              <a:t> Then He said to them, " Take heed what you hear. With the same measure you use, it will be measured to you; and to you who hear, more will be given. </a:t>
            </a:r>
            <a:r>
              <a:rPr lang="en-US" b="0" i="1" baseline="30000" dirty="0"/>
              <a:t>25</a:t>
            </a:r>
            <a:r>
              <a:rPr lang="en-US" b="0" i="1" baseline="0" dirty="0"/>
              <a:t> For whoever has, to him more will be given; but whoever does not have, even what he has will be taken away from him."</a:t>
            </a:r>
            <a:endParaRPr lang="en-US" b="0" i="1" dirty="0"/>
          </a:p>
        </p:txBody>
      </p:sp>
      <p:sp>
        <p:nvSpPr>
          <p:cNvPr id="4" name="Slide Number Placeholder 3"/>
          <p:cNvSpPr>
            <a:spLocks noGrp="1"/>
          </p:cNvSpPr>
          <p:nvPr>
            <p:ph type="sldNum" sz="quarter" idx="10"/>
          </p:nvPr>
        </p:nvSpPr>
        <p:spPr/>
        <p:txBody>
          <a:bodyPr/>
          <a:lstStyle/>
          <a:p>
            <a:fld id="{23AEF9EC-8318-4FF6-847E-A85BBD2B7E49}" type="slidenum">
              <a:rPr lang="en-US" smtClean="0"/>
              <a:t>1</a:t>
            </a:fld>
            <a:endParaRPr lang="en-US"/>
          </a:p>
        </p:txBody>
      </p:sp>
    </p:spTree>
    <p:extLst>
      <p:ext uri="{BB962C8B-B14F-4D97-AF65-F5344CB8AC3E}">
        <p14:creationId xmlns:p14="http://schemas.microsoft.com/office/powerpoint/2010/main" val="114512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those willing to listen properly, there are wonderful things to learn</a:t>
            </a:r>
            <a:endParaRPr lang="en-US" b="1" i="0" dirty="0"/>
          </a:p>
          <a:p>
            <a:r>
              <a:rPr lang="en-US" b="1" i="0" dirty="0"/>
              <a:t>(Matthew 13:16-17),</a:t>
            </a:r>
            <a:r>
              <a:rPr lang="en-US" b="1" i="0" baseline="0" dirty="0"/>
              <a:t> </a:t>
            </a:r>
            <a:r>
              <a:rPr lang="en-US" b="0" i="1" baseline="0" dirty="0"/>
              <a:t>“But blessed are your eyes for they see, and your ears for they hear; 17 for assuredly, I say to you that many prophets and righteous men desired to see what you see, and did not see it, and to hear what you hear, and did not hear it.</a:t>
            </a:r>
          </a:p>
          <a:p>
            <a:endParaRPr lang="en-US" b="0" i="1" baseline="0" dirty="0"/>
          </a:p>
          <a:p>
            <a:r>
              <a:rPr lang="en-US" dirty="0"/>
              <a:t>Things pertaining to wonderful blessings that are now available in Christ! </a:t>
            </a:r>
          </a:p>
          <a:p>
            <a:r>
              <a:rPr lang="en-US" b="1" dirty="0"/>
              <a:t>(Ephesians 1:3), </a:t>
            </a:r>
            <a:r>
              <a:rPr lang="en-US" b="0" i="1" dirty="0"/>
              <a:t>“Blessed be the God and Father of our Lord Jesus Christ, who has blessed us with every spiritual blessing in the heavenly places in Christ”</a:t>
            </a:r>
          </a:p>
          <a:p>
            <a:endParaRPr lang="en-US" b="0" i="1" dirty="0"/>
          </a:p>
          <a:p>
            <a:r>
              <a:rPr lang="en-US" b="1" dirty="0"/>
              <a:t>-- We miss out on these blessings if we do not carefully listen!</a:t>
            </a:r>
            <a:endParaRPr lang="en-US" b="0" i="1" dirty="0"/>
          </a:p>
        </p:txBody>
      </p:sp>
      <p:sp>
        <p:nvSpPr>
          <p:cNvPr id="4" name="Slide Number Placeholder 3"/>
          <p:cNvSpPr>
            <a:spLocks noGrp="1"/>
          </p:cNvSpPr>
          <p:nvPr>
            <p:ph type="sldNum" sz="quarter" idx="10"/>
          </p:nvPr>
        </p:nvSpPr>
        <p:spPr/>
        <p:txBody>
          <a:bodyPr/>
          <a:lstStyle/>
          <a:p>
            <a:fld id="{23AEF9EC-8318-4FF6-847E-A85BBD2B7E49}" type="slidenum">
              <a:rPr lang="en-US" smtClean="0"/>
              <a:t>2</a:t>
            </a:fld>
            <a:endParaRPr lang="en-US"/>
          </a:p>
        </p:txBody>
      </p:sp>
    </p:spTree>
    <p:extLst>
      <p:ext uri="{BB962C8B-B14F-4D97-AF65-F5344CB8AC3E}">
        <p14:creationId xmlns:p14="http://schemas.microsoft.com/office/powerpoint/2010/main" val="333470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has ordained that we be saved through faith in Christ - cf. </a:t>
            </a:r>
            <a:r>
              <a:rPr lang="en-US" b="1" dirty="0"/>
              <a:t>Ro 1:16</a:t>
            </a:r>
            <a:endParaRPr lang="en-US" b="1" i="0" dirty="0"/>
          </a:p>
          <a:p>
            <a:endParaRPr lang="en-US" b="1" i="0" dirty="0"/>
          </a:p>
          <a:p>
            <a:r>
              <a:rPr lang="en-US" b="1" i="0" dirty="0"/>
              <a:t>Such faith comes through the proclaiming</a:t>
            </a:r>
            <a:r>
              <a:rPr lang="en-US" b="1" i="0" baseline="0" dirty="0"/>
              <a:t> of the gospel…</a:t>
            </a:r>
            <a:endParaRPr lang="en-US" b="1" i="0" dirty="0"/>
          </a:p>
          <a:p>
            <a:r>
              <a:rPr lang="en-US" b="1" i="0" dirty="0"/>
              <a:t>(Romans 10:14,17), (14),</a:t>
            </a:r>
            <a:r>
              <a:rPr lang="en-US" b="1" i="0" baseline="0" dirty="0"/>
              <a:t> </a:t>
            </a:r>
            <a:r>
              <a:rPr lang="en-US" b="0" i="1" baseline="0" dirty="0"/>
              <a:t>“How then shall they call on Him in whom they have not believed? And how shall they believe in Him of whom they have not heard? And how shall they hear without a preacher?” </a:t>
            </a:r>
          </a:p>
          <a:p>
            <a:r>
              <a:rPr lang="en-US" b="1" i="0" baseline="0" dirty="0"/>
              <a:t>(17), </a:t>
            </a:r>
            <a:r>
              <a:rPr lang="en-US" b="0" i="1" baseline="0" dirty="0"/>
              <a:t>“So then faith comes by hearing, and hearing by the word of God.”</a:t>
            </a:r>
          </a:p>
          <a:p>
            <a:endParaRPr lang="en-US" b="0" i="1" baseline="0" dirty="0"/>
          </a:p>
          <a:p>
            <a:r>
              <a:rPr lang="en-US" dirty="0"/>
              <a:t>One reason faith is often lacking is because people simply are not good listeners.  They miss out on the evidence in God's Word which produces faith! </a:t>
            </a:r>
          </a:p>
          <a:p>
            <a:r>
              <a:rPr lang="en-US" b="1" dirty="0"/>
              <a:t>-- Does your "listening" hinder the development of your faith?</a:t>
            </a:r>
            <a:endParaRPr lang="en-US" b="0" i="1" dirty="0"/>
          </a:p>
        </p:txBody>
      </p:sp>
      <p:sp>
        <p:nvSpPr>
          <p:cNvPr id="4" name="Slide Number Placeholder 3"/>
          <p:cNvSpPr>
            <a:spLocks noGrp="1"/>
          </p:cNvSpPr>
          <p:nvPr>
            <p:ph type="sldNum" sz="quarter" idx="10"/>
          </p:nvPr>
        </p:nvSpPr>
        <p:spPr/>
        <p:txBody>
          <a:bodyPr/>
          <a:lstStyle/>
          <a:p>
            <a:fld id="{23AEF9EC-8318-4FF6-847E-A85BBD2B7E49}" type="slidenum">
              <a:rPr lang="en-US" smtClean="0"/>
              <a:t>3</a:t>
            </a:fld>
            <a:endParaRPr lang="en-US"/>
          </a:p>
        </p:txBody>
      </p:sp>
    </p:spTree>
    <p:extLst>
      <p:ext uri="{BB962C8B-B14F-4D97-AF65-F5344CB8AC3E}">
        <p14:creationId xmlns:p14="http://schemas.microsoft.com/office/powerpoint/2010/main" val="381759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the parable of the sower, the only kind of soil (heart) capable of bearing fruit was the one which listened properly</a:t>
            </a:r>
            <a:endParaRPr lang="en-US" b="1" i="0" dirty="0"/>
          </a:p>
          <a:p>
            <a:r>
              <a:rPr lang="en-US" b="1" i="0" dirty="0"/>
              <a:t>(Luke 8:15), </a:t>
            </a:r>
            <a:r>
              <a:rPr lang="en-US" b="0" i="1" dirty="0"/>
              <a:t>“But the ones that fell on the good ground are those who, having heard the word with a noble and good heart, keep it and bear fruit with patience.”</a:t>
            </a:r>
          </a:p>
          <a:p>
            <a:endParaRPr lang="en-US" b="0" i="1" dirty="0"/>
          </a:p>
          <a:p>
            <a:r>
              <a:rPr lang="en-US" b="1" dirty="0"/>
              <a:t>That is because bearing fruit comes from "understanding" the grace of God!</a:t>
            </a:r>
          </a:p>
          <a:p>
            <a:r>
              <a:rPr lang="en-US" b="1" i="0" dirty="0"/>
              <a:t>(Colossians</a:t>
            </a:r>
            <a:r>
              <a:rPr lang="en-US" b="1" i="0" baseline="0" dirty="0"/>
              <a:t> 1:6), </a:t>
            </a:r>
            <a:r>
              <a:rPr lang="en-US" b="0" i="1" baseline="0" dirty="0"/>
              <a:t>“the truth of the gospel, </a:t>
            </a:r>
            <a:r>
              <a:rPr lang="en-US" b="0" i="1" baseline="30000" dirty="0"/>
              <a:t>6</a:t>
            </a:r>
            <a:r>
              <a:rPr lang="en-US" b="0" i="1" baseline="0" dirty="0"/>
              <a:t> which has come to you, as it has also in all the world, and is bringing forth fruit, as it is also among you since the day </a:t>
            </a:r>
            <a:r>
              <a:rPr lang="en-US" b="0" i="1" u="sng" baseline="0" dirty="0"/>
              <a:t>you heard and knew the grace of God in truth</a:t>
            </a:r>
            <a:r>
              <a:rPr lang="en-US" b="0" i="1" baseline="0" dirty="0"/>
              <a:t>.”</a:t>
            </a:r>
          </a:p>
          <a:p>
            <a:endParaRPr lang="en-US" b="0" i="1" baseline="0" dirty="0"/>
          </a:p>
          <a:p>
            <a:r>
              <a:rPr lang="en-US" b="1" dirty="0"/>
              <a:t>-- Only by listening well can we "understand" God's grace, and be thus motivated to bear fruit to His glory!</a:t>
            </a:r>
            <a:endParaRPr lang="en-US" b="0" i="1" dirty="0"/>
          </a:p>
        </p:txBody>
      </p:sp>
      <p:sp>
        <p:nvSpPr>
          <p:cNvPr id="4" name="Slide Number Placeholder 3"/>
          <p:cNvSpPr>
            <a:spLocks noGrp="1"/>
          </p:cNvSpPr>
          <p:nvPr>
            <p:ph type="sldNum" sz="quarter" idx="10"/>
          </p:nvPr>
        </p:nvSpPr>
        <p:spPr/>
        <p:txBody>
          <a:bodyPr/>
          <a:lstStyle/>
          <a:p>
            <a:fld id="{23AEF9EC-8318-4FF6-847E-A85BBD2B7E49}" type="slidenum">
              <a:rPr lang="en-US" smtClean="0"/>
              <a:t>4</a:t>
            </a:fld>
            <a:endParaRPr lang="en-US"/>
          </a:p>
        </p:txBody>
      </p:sp>
    </p:spTree>
    <p:extLst>
      <p:ext uri="{BB962C8B-B14F-4D97-AF65-F5344CB8AC3E}">
        <p14:creationId xmlns:p14="http://schemas.microsoft.com/office/powerpoint/2010/main" val="206151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is a real danger of drifting, by neglecting "so great a salvation"</a:t>
            </a:r>
            <a:endParaRPr lang="en-US" b="1" i="0" dirty="0"/>
          </a:p>
          <a:p>
            <a:r>
              <a:rPr lang="en-US" b="1" i="0" dirty="0"/>
              <a:t>(Hebrews</a:t>
            </a:r>
            <a:r>
              <a:rPr lang="en-US" b="1" i="0" baseline="0" dirty="0"/>
              <a:t> 2:1-3), </a:t>
            </a:r>
            <a:r>
              <a:rPr lang="en-US" b="0" i="1" baseline="0" dirty="0"/>
              <a:t>“Therefore we must give the more earnest heed to the things we have heard, lest we drift away. 2 For if the word spoken through angels proved steadfast, and every transgression and disobedience received a just reward, 3 how shall we escape if we neglect so great a salvation, which at the first began to be spoken by the Lord, and was confirmed to us by those who heard Him.”</a:t>
            </a:r>
          </a:p>
          <a:p>
            <a:endParaRPr lang="en-US"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only solution is to "give the more earnest heed to the things we have heard“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Poor listening is often the first step to apostasy!</a:t>
            </a:r>
            <a:endParaRPr lang="en-US" b="1" i="0" dirty="0"/>
          </a:p>
          <a:p>
            <a:endParaRPr lang="en-US" b="0" i="1" dirty="0"/>
          </a:p>
        </p:txBody>
      </p:sp>
      <p:sp>
        <p:nvSpPr>
          <p:cNvPr id="4" name="Slide Number Placeholder 3"/>
          <p:cNvSpPr>
            <a:spLocks noGrp="1"/>
          </p:cNvSpPr>
          <p:nvPr>
            <p:ph type="sldNum" sz="quarter" idx="10"/>
          </p:nvPr>
        </p:nvSpPr>
        <p:spPr/>
        <p:txBody>
          <a:bodyPr/>
          <a:lstStyle/>
          <a:p>
            <a:fld id="{23AEF9EC-8318-4FF6-847E-A85BBD2B7E49}" type="slidenum">
              <a:rPr lang="en-US" smtClean="0"/>
              <a:t>5</a:t>
            </a:fld>
            <a:endParaRPr lang="en-US"/>
          </a:p>
        </p:txBody>
      </p:sp>
    </p:spTree>
    <p:extLst>
      <p:ext uri="{BB962C8B-B14F-4D97-AF65-F5344CB8AC3E}">
        <p14:creationId xmlns:p14="http://schemas.microsoft.com/office/powerpoint/2010/main" val="321675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(Paul &amp; Barnabas</a:t>
            </a:r>
            <a:r>
              <a:rPr lang="en-US" b="1" i="0" baseline="0" dirty="0"/>
              <a:t> in Antioch)</a:t>
            </a:r>
          </a:p>
          <a:p>
            <a:endParaRPr lang="en-US" b="1" i="0" baseline="0" dirty="0"/>
          </a:p>
          <a:p>
            <a:r>
              <a:rPr lang="en-US" b="1" dirty="0"/>
              <a:t>If we reject the gospel (perhaps by poor listening?), we are judging ourselves unworthy</a:t>
            </a:r>
            <a:r>
              <a:rPr lang="en-US" b="1" baseline="0" dirty="0"/>
              <a:t> of eternal life</a:t>
            </a:r>
            <a:endParaRPr lang="en-US" b="1" i="0" dirty="0"/>
          </a:p>
          <a:p>
            <a:r>
              <a:rPr lang="en-US" b="1" i="0" dirty="0"/>
              <a:t>(Acts 13:44-46), </a:t>
            </a:r>
            <a:r>
              <a:rPr lang="en-US" b="0" i="1" dirty="0"/>
              <a:t>“On the next Sabbath almost the whole city came together to hear the word of God. 45 But when the Jews saw the multitudes, they were filled with envy; and contradicting and blaspheming, they opposed the things spoken by Paul. 46 Then Paul and Barnabas grew bold and said, "It was necessary that the word of God should be spoken to you first; but since you reject it, and judge yourselves unworthy of everlasting life, behold, we turn to the Gentiles.”</a:t>
            </a:r>
          </a:p>
          <a:p>
            <a:endParaRPr lang="en-US" b="0" i="1" dirty="0"/>
          </a:p>
          <a:p>
            <a:endParaRPr lang="en-US" b="0" i="1" dirty="0"/>
          </a:p>
        </p:txBody>
      </p:sp>
      <p:sp>
        <p:nvSpPr>
          <p:cNvPr id="4" name="Slide Number Placeholder 3"/>
          <p:cNvSpPr>
            <a:spLocks noGrp="1"/>
          </p:cNvSpPr>
          <p:nvPr>
            <p:ph type="sldNum" sz="quarter" idx="10"/>
          </p:nvPr>
        </p:nvSpPr>
        <p:spPr/>
        <p:txBody>
          <a:bodyPr/>
          <a:lstStyle/>
          <a:p>
            <a:fld id="{23AEF9EC-8318-4FF6-847E-A85BBD2B7E49}" type="slidenum">
              <a:rPr lang="en-US" smtClean="0"/>
              <a:t>6</a:t>
            </a:fld>
            <a:endParaRPr lang="en-US"/>
          </a:p>
        </p:txBody>
      </p:sp>
    </p:spTree>
    <p:extLst>
      <p:ext uri="{BB962C8B-B14F-4D97-AF65-F5344CB8AC3E}">
        <p14:creationId xmlns:p14="http://schemas.microsoft.com/office/powerpoint/2010/main" val="6861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prophet</a:t>
            </a:r>
            <a:r>
              <a:rPr lang="en-US" b="1" i="0" baseline="0" dirty="0"/>
              <a:t> gives an invitation to Abundant Life!</a:t>
            </a:r>
          </a:p>
          <a:p>
            <a:pPr marL="628650" lvl="1" indent="-171450">
              <a:buFont typeface="Arial" panose="020B0604020202020204" pitchFamily="34" charset="0"/>
              <a:buChar char="•"/>
            </a:pPr>
            <a:r>
              <a:rPr lang="en-US" b="0" i="1" baseline="0" dirty="0"/>
              <a:t>Consider in light of so many today that choose secular things rather than the precious gospel…</a:t>
            </a:r>
            <a:endParaRPr lang="en-US" b="0" i="1" dirty="0"/>
          </a:p>
          <a:p>
            <a:endParaRPr lang="en-US" b="0" i="1" dirty="0"/>
          </a:p>
          <a:p>
            <a:r>
              <a:rPr lang="en-US" b="0" i="1" dirty="0"/>
              <a:t>(Isaiah 55:2-3), “Why do you spend money for what is not bread, and your wages for what does not satisfy? Listen carefully to Me, and eat what is good, and let your soul delight itself in abundance.  3 Incline your ear, and come to Me. Hear, and your soul shall live; and I will make an everlasting covenant with you—The sure mercies of David.</a:t>
            </a:r>
          </a:p>
        </p:txBody>
      </p:sp>
      <p:sp>
        <p:nvSpPr>
          <p:cNvPr id="4" name="Slide Number Placeholder 3"/>
          <p:cNvSpPr>
            <a:spLocks noGrp="1"/>
          </p:cNvSpPr>
          <p:nvPr>
            <p:ph type="sldNum" sz="quarter" idx="10"/>
          </p:nvPr>
        </p:nvSpPr>
        <p:spPr/>
        <p:txBody>
          <a:bodyPr/>
          <a:lstStyle/>
          <a:p>
            <a:fld id="{23AEF9EC-8318-4FF6-847E-A85BBD2B7E49}" type="slidenum">
              <a:rPr lang="en-US" smtClean="0"/>
              <a:t>7</a:t>
            </a:fld>
            <a:endParaRPr lang="en-US"/>
          </a:p>
        </p:txBody>
      </p:sp>
    </p:spTree>
    <p:extLst>
      <p:ext uri="{BB962C8B-B14F-4D97-AF65-F5344CB8AC3E}">
        <p14:creationId xmlns:p14="http://schemas.microsoft.com/office/powerpoint/2010/main" val="329807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3EA110-C81D-4C5F-84B3-B5F5E7416EB9}" type="datetime1">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8/21/2016</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727" y="704600"/>
            <a:ext cx="5611091" cy="3327073"/>
          </a:xfrm>
        </p:spPr>
        <p:txBody>
          <a:bodyPr>
            <a:normAutofit/>
          </a:bodyPr>
          <a:lstStyle/>
          <a:p>
            <a:pPr algn="ctr"/>
            <a:r>
              <a:rPr lang="en-US" sz="4800" dirty="0"/>
              <a:t>“He who has ears to hear, let him hear!”</a:t>
            </a:r>
            <a:br>
              <a:rPr lang="en-US" sz="6000" dirty="0"/>
            </a:br>
            <a:br>
              <a:rPr lang="en-US" sz="6000" dirty="0"/>
            </a:br>
            <a:r>
              <a:rPr lang="en-US" sz="4000" dirty="0"/>
              <a:t>(Matthew 11:15)</a:t>
            </a:r>
          </a:p>
        </p:txBody>
      </p:sp>
      <p:sp>
        <p:nvSpPr>
          <p:cNvPr id="3" name="Subtitle 2"/>
          <p:cNvSpPr>
            <a:spLocks noGrp="1"/>
          </p:cNvSpPr>
          <p:nvPr>
            <p:ph type="subTitle" idx="1"/>
          </p:nvPr>
        </p:nvSpPr>
        <p:spPr>
          <a:xfrm>
            <a:off x="914399" y="5209308"/>
            <a:ext cx="10390909" cy="1039092"/>
          </a:xfrm>
        </p:spPr>
        <p:txBody>
          <a:bodyPr>
            <a:noAutofit/>
          </a:bodyPr>
          <a:lstStyle/>
          <a:p>
            <a:pPr algn="ctr"/>
            <a:r>
              <a:rPr lang="en-US" sz="6000" b="1" dirty="0">
                <a:effectLst>
                  <a:outerShdw blurRad="38100" dist="38100" dir="2700000" algn="tl">
                    <a:srgbClr val="000000">
                      <a:alpha val="43137"/>
                    </a:srgbClr>
                  </a:outerShdw>
                </a:effectLst>
              </a:rPr>
              <a:t>How well do you listen?</a:t>
            </a: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485" y="704600"/>
            <a:ext cx="4792537" cy="359440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8465820" cy="813166"/>
          </a:xfrm>
        </p:spPr>
        <p:txBody>
          <a:bodyPr>
            <a:noAutofit/>
          </a:bodyPr>
          <a:lstStyle/>
          <a:p>
            <a:r>
              <a:rPr lang="en-US" sz="5000" dirty="0">
                <a:solidFill>
                  <a:srgbClr val="07CB98"/>
                </a:solidFill>
                <a:latin typeface="Bernard MT Condensed" panose="02050806060905020404" pitchFamily="18" charset="0"/>
              </a:rPr>
              <a:t>The Importance of Good Listening</a:t>
            </a:r>
          </a:p>
        </p:txBody>
      </p:sp>
      <p:sp>
        <p:nvSpPr>
          <p:cNvPr id="3" name="Subtitle 2"/>
          <p:cNvSpPr>
            <a:spLocks noGrp="1"/>
          </p:cNvSpPr>
          <p:nvPr>
            <p:ph type="subTitle" idx="1"/>
          </p:nvPr>
        </p:nvSpPr>
        <p:spPr>
          <a:xfrm>
            <a:off x="472440" y="1252488"/>
            <a:ext cx="5326781" cy="5166360"/>
          </a:xfrm>
        </p:spPr>
        <p:txBody>
          <a:bodyPr>
            <a:noAutofit/>
          </a:bodyPr>
          <a:lstStyle/>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Being Blessed</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Matthew 13:16-17</a:t>
            </a: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0" y="352301"/>
            <a:ext cx="2339302" cy="175447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50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8465820" cy="813166"/>
          </a:xfrm>
        </p:spPr>
        <p:txBody>
          <a:bodyPr>
            <a:noAutofit/>
          </a:bodyPr>
          <a:lstStyle/>
          <a:p>
            <a:r>
              <a:rPr lang="en-US" sz="5000" dirty="0">
                <a:solidFill>
                  <a:srgbClr val="07CB98"/>
                </a:solidFill>
                <a:latin typeface="Bernard MT Condensed" panose="02050806060905020404" pitchFamily="18" charset="0"/>
              </a:rPr>
              <a:t>The Importance of Good Listening</a:t>
            </a:r>
          </a:p>
        </p:txBody>
      </p:sp>
      <p:sp>
        <p:nvSpPr>
          <p:cNvPr id="3" name="Subtitle 2"/>
          <p:cNvSpPr>
            <a:spLocks noGrp="1"/>
          </p:cNvSpPr>
          <p:nvPr>
            <p:ph type="subTitle" idx="1"/>
          </p:nvPr>
        </p:nvSpPr>
        <p:spPr>
          <a:xfrm>
            <a:off x="472440" y="1252488"/>
            <a:ext cx="5326781" cy="5166360"/>
          </a:xfrm>
        </p:spPr>
        <p:txBody>
          <a:bodyPr>
            <a:noAutofit/>
          </a:bodyPr>
          <a:lstStyle/>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Being Blessed</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Matthew 13:16-17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Saving Faith</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Romans 10:14,17</a:t>
            </a: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0" y="352301"/>
            <a:ext cx="2339302" cy="175447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147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8465820" cy="813166"/>
          </a:xfrm>
        </p:spPr>
        <p:txBody>
          <a:bodyPr>
            <a:noAutofit/>
          </a:bodyPr>
          <a:lstStyle/>
          <a:p>
            <a:r>
              <a:rPr lang="en-US" sz="5000" dirty="0">
                <a:solidFill>
                  <a:srgbClr val="07CB98"/>
                </a:solidFill>
                <a:latin typeface="Bernard MT Condensed" panose="02050806060905020404" pitchFamily="18" charset="0"/>
              </a:rPr>
              <a:t>The Importance of Good Listening</a:t>
            </a:r>
          </a:p>
        </p:txBody>
      </p:sp>
      <p:sp>
        <p:nvSpPr>
          <p:cNvPr id="3" name="Subtitle 2"/>
          <p:cNvSpPr>
            <a:spLocks noGrp="1"/>
          </p:cNvSpPr>
          <p:nvPr>
            <p:ph type="subTitle" idx="1"/>
          </p:nvPr>
        </p:nvSpPr>
        <p:spPr>
          <a:xfrm>
            <a:off x="472440" y="1252488"/>
            <a:ext cx="5326781" cy="5166360"/>
          </a:xfrm>
        </p:spPr>
        <p:txBody>
          <a:bodyPr>
            <a:noAutofit/>
          </a:bodyPr>
          <a:lstStyle/>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Being Blessed</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Matthew 13:16-17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Saving Faith</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Romans 10:14,17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Bearing Fruit</a:t>
            </a:r>
          </a:p>
          <a:p>
            <a:pPr>
              <a:lnSpc>
                <a:spcPct val="100000"/>
              </a:lnSpc>
              <a:spcBef>
                <a:spcPts val="0"/>
              </a:spcBef>
              <a:spcAft>
                <a:spcPts val="300"/>
              </a:spcAft>
              <a:tabLst>
                <a:tab pos="457200" algn="l"/>
              </a:tabLst>
            </a:pPr>
            <a:r>
              <a:rPr lang="en-US" sz="4000"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Luke 8:15</a:t>
            </a: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0" y="352301"/>
            <a:ext cx="2339302" cy="175447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8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8465820" cy="813166"/>
          </a:xfrm>
        </p:spPr>
        <p:txBody>
          <a:bodyPr>
            <a:noAutofit/>
          </a:bodyPr>
          <a:lstStyle/>
          <a:p>
            <a:r>
              <a:rPr lang="en-US" sz="5000" dirty="0">
                <a:solidFill>
                  <a:srgbClr val="07CB98"/>
                </a:solidFill>
                <a:latin typeface="Bernard MT Condensed" panose="02050806060905020404" pitchFamily="18" charset="0"/>
              </a:rPr>
              <a:t>The Importance of Good Listening</a:t>
            </a:r>
          </a:p>
        </p:txBody>
      </p:sp>
      <p:sp>
        <p:nvSpPr>
          <p:cNvPr id="3" name="Subtitle 2"/>
          <p:cNvSpPr>
            <a:spLocks noGrp="1"/>
          </p:cNvSpPr>
          <p:nvPr>
            <p:ph type="subTitle" idx="1"/>
          </p:nvPr>
        </p:nvSpPr>
        <p:spPr>
          <a:xfrm>
            <a:off x="472440" y="1252488"/>
            <a:ext cx="5326781" cy="5166360"/>
          </a:xfrm>
        </p:spPr>
        <p:txBody>
          <a:bodyPr>
            <a:noAutofit/>
          </a:bodyPr>
          <a:lstStyle/>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Being Blessed</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Matthew 13:16-17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Saving Faith</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Romans 10:14,17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Bearing Fruit</a:t>
            </a:r>
          </a:p>
          <a:p>
            <a:pPr>
              <a:lnSpc>
                <a:spcPct val="100000"/>
              </a:lnSpc>
              <a:spcBef>
                <a:spcPts val="0"/>
              </a:spcBef>
              <a:spcAft>
                <a:spcPts val="300"/>
              </a:spcAft>
              <a:tabLst>
                <a:tab pos="457200" algn="l"/>
              </a:tabLst>
            </a:pPr>
            <a:r>
              <a:rPr lang="en-US" sz="4000"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Luke 8:15</a:t>
            </a: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0" y="352301"/>
            <a:ext cx="2339302" cy="175447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6469380" y="1719312"/>
            <a:ext cx="5296985" cy="46405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Preventing Apostasy</a:t>
            </a:r>
          </a:p>
          <a:p>
            <a:pPr>
              <a:tabLst>
                <a:tab pos="457200" algn="l"/>
              </a:tabLst>
            </a:pPr>
            <a:r>
              <a:rPr lang="en-US" sz="4000" b="1" i="1" dirty="0">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Hebrews 2:1-3</a:t>
            </a:r>
          </a:p>
        </p:txBody>
      </p:sp>
    </p:spTree>
    <p:extLst>
      <p:ext uri="{BB962C8B-B14F-4D97-AF65-F5344CB8AC3E}">
        <p14:creationId xmlns:p14="http://schemas.microsoft.com/office/powerpoint/2010/main" val="297544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261255"/>
            <a:ext cx="8465820" cy="813166"/>
          </a:xfrm>
        </p:spPr>
        <p:txBody>
          <a:bodyPr>
            <a:noAutofit/>
          </a:bodyPr>
          <a:lstStyle/>
          <a:p>
            <a:r>
              <a:rPr lang="en-US" sz="5000" dirty="0">
                <a:solidFill>
                  <a:srgbClr val="07CB98"/>
                </a:solidFill>
                <a:latin typeface="Bernard MT Condensed" panose="02050806060905020404" pitchFamily="18" charset="0"/>
              </a:rPr>
              <a:t>The Importance of Good Listening</a:t>
            </a:r>
          </a:p>
        </p:txBody>
      </p:sp>
      <p:sp>
        <p:nvSpPr>
          <p:cNvPr id="3" name="Subtitle 2"/>
          <p:cNvSpPr>
            <a:spLocks noGrp="1"/>
          </p:cNvSpPr>
          <p:nvPr>
            <p:ph type="subTitle" idx="1"/>
          </p:nvPr>
        </p:nvSpPr>
        <p:spPr>
          <a:xfrm>
            <a:off x="472440" y="1252488"/>
            <a:ext cx="5326781" cy="5166360"/>
          </a:xfrm>
        </p:spPr>
        <p:txBody>
          <a:bodyPr>
            <a:noAutofit/>
          </a:bodyPr>
          <a:lstStyle/>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Being Blessed</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Matthew 13:16-17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Saving Faith</a:t>
            </a:r>
          </a:p>
          <a:p>
            <a:pPr>
              <a:lnSpc>
                <a:spcPct val="100000"/>
              </a:lnSpc>
              <a:spcBef>
                <a:spcPts val="0"/>
              </a:spcBef>
              <a:spcAft>
                <a:spcPts val="300"/>
              </a:spcAft>
              <a:tabLst>
                <a:tab pos="457200" algn="l"/>
              </a:tabLs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Romans 10:14,17</a:t>
            </a:r>
          </a:p>
          <a:p>
            <a:pP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Bearing Fruit</a:t>
            </a:r>
          </a:p>
          <a:p>
            <a:pPr>
              <a:lnSpc>
                <a:spcPct val="100000"/>
              </a:lnSpc>
              <a:spcBef>
                <a:spcPts val="0"/>
              </a:spcBef>
              <a:spcAft>
                <a:spcPts val="300"/>
              </a:spcAft>
              <a:tabLst>
                <a:tab pos="457200" algn="l"/>
              </a:tabLst>
            </a:pPr>
            <a:r>
              <a:rPr lang="en-US" sz="4000" dirty="0">
                <a:solidFill>
                  <a:schemeClr val="tx1"/>
                </a:solidFill>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Luke 8:15</a:t>
            </a: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040" y="352301"/>
            <a:ext cx="2339302" cy="175447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6469380" y="1719312"/>
            <a:ext cx="5296985" cy="46405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buClr>
                <a:schemeClr val="accent1"/>
              </a:buClr>
              <a:buFont typeface="Arial"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Preventing Apostasy</a:t>
            </a:r>
          </a:p>
          <a:p>
            <a:pPr>
              <a:tabLst>
                <a:tab pos="457200" algn="l"/>
              </a:tabLst>
            </a:pPr>
            <a:r>
              <a:rPr lang="en-US" sz="4000" b="1" i="1" dirty="0">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Hebrews 2:1-3</a:t>
            </a:r>
          </a:p>
          <a:p>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Essential to         Avoiding Rejection and Condemnation</a:t>
            </a:r>
          </a:p>
          <a:p>
            <a:pPr>
              <a:tabLst>
                <a:tab pos="457200" algn="l"/>
              </a:tabLst>
            </a:pPr>
            <a:r>
              <a:rPr lang="en-US" sz="4000" b="1" i="1" dirty="0">
                <a:effectLst>
                  <a:outerShdw blurRad="38100" dist="38100" dir="2700000" algn="tl">
                    <a:srgbClr val="000000">
                      <a:alpha val="43137"/>
                    </a:srgbClr>
                  </a:outerShdw>
                </a:effectLst>
                <a:latin typeface="Calibri" panose="020F0502020204030204" pitchFamily="34" charset="0"/>
              </a:rPr>
              <a:t>	</a:t>
            </a:r>
            <a:r>
              <a:rPr lang="en-US" sz="4000" i="1" dirty="0">
                <a:effectLst>
                  <a:outerShdw blurRad="38100" dist="38100" dir="2700000" algn="tl">
                    <a:srgbClr val="000000">
                      <a:alpha val="43137"/>
                    </a:srgbClr>
                  </a:outerShdw>
                </a:effectLst>
                <a:latin typeface="Calibri" panose="020F0502020204030204" pitchFamily="34" charset="0"/>
              </a:rPr>
              <a:t>Acts 13:44-46</a:t>
            </a:r>
            <a:endParaRPr lang="en-US" sz="4000" b="1" dirty="0">
              <a:solidFill>
                <a:schemeClr val="tx1"/>
              </a:solidFill>
              <a:effectLst>
                <a:outerShdw blurRad="38100" dist="38100" dir="2700000" algn="tl">
                  <a:srgbClr val="000000">
                    <a:alpha val="43137"/>
                  </a:srgbClr>
                </a:outerShdw>
              </a:effectLst>
              <a:latin typeface="Calibri" panose="020F0502020204030204" pitchFamily="34" charset="0"/>
            </a:endParaRPr>
          </a:p>
          <a:p>
            <a:pPr marL="388938" indent="-388938">
              <a:buFont typeface="Arial" panose="020B0604020202020204" pitchFamily="34" charset="0"/>
              <a:buChar char="•"/>
            </a:pPr>
            <a:endParaRPr lang="en-US" sz="4000" b="1"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65950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anim calcmode="lin" valueType="num">
                                      <p:cBhvr>
                                        <p:cTn id="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anim calcmode="lin" valueType="num">
                                      <p:cBhvr>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6588" y="261255"/>
            <a:ext cx="5245767" cy="1246078"/>
          </a:xfrm>
        </p:spPr>
        <p:txBody>
          <a:bodyPr>
            <a:noAutofit/>
          </a:bodyPr>
          <a:lstStyle/>
          <a:p>
            <a:pPr algn="ctr"/>
            <a:r>
              <a:rPr lang="en-US" sz="6600" dirty="0">
                <a:solidFill>
                  <a:srgbClr val="07CB98"/>
                </a:solidFill>
                <a:latin typeface="Bernard MT Condensed" panose="02050806060905020404" pitchFamily="18" charset="0"/>
              </a:rPr>
              <a:t>Listen!</a:t>
            </a:r>
          </a:p>
        </p:txBody>
      </p:sp>
      <p:sp>
        <p:nvSpPr>
          <p:cNvPr id="3" name="Subtitle 2"/>
          <p:cNvSpPr>
            <a:spLocks noGrp="1"/>
          </p:cNvSpPr>
          <p:nvPr>
            <p:ph type="subTitle" idx="1"/>
          </p:nvPr>
        </p:nvSpPr>
        <p:spPr>
          <a:xfrm>
            <a:off x="745958" y="1876926"/>
            <a:ext cx="5823284" cy="4283242"/>
          </a:xfrm>
        </p:spPr>
        <p:txBody>
          <a:bodyPr>
            <a:noAutofit/>
          </a:bodyPr>
          <a:lstStyle/>
          <a:p>
            <a:pPr algn="ctr">
              <a:lnSpc>
                <a:spcPct val="100000"/>
              </a:lnSpc>
              <a:spcBef>
                <a:spcPts val="0"/>
              </a:spcBef>
              <a:spcAft>
                <a:spcPts val="300"/>
              </a:spcAft>
            </a:pPr>
            <a:r>
              <a:rPr lang="en-US" sz="4000" b="1" dirty="0">
                <a:solidFill>
                  <a:schemeClr val="tx1"/>
                </a:solidFill>
                <a:effectLst>
                  <a:outerShdw blurRad="38100" dist="38100" dir="2700000" algn="tl">
                    <a:srgbClr val="000000">
                      <a:alpha val="43137"/>
                    </a:srgbClr>
                  </a:outerShdw>
                </a:effectLst>
                <a:latin typeface="Calibri" panose="020F0502020204030204" pitchFamily="34" charset="0"/>
              </a:rPr>
              <a:t>Listening with discernment and discipline is necessary for the saving of a man’s soul!</a:t>
            </a:r>
          </a:p>
          <a:p>
            <a:pPr>
              <a:lnSpc>
                <a:spcPct val="100000"/>
              </a:lnSpc>
              <a:spcBef>
                <a:spcPts val="0"/>
              </a:spcBef>
              <a:spcAft>
                <a:spcPts val="300"/>
              </a:spcAft>
            </a:pPr>
            <a:endParaRPr lang="en-US" sz="2000" b="1" i="1" dirty="0">
              <a:solidFill>
                <a:schemeClr val="tx1"/>
              </a:solidFill>
              <a:effectLst>
                <a:outerShdw blurRad="38100" dist="38100" dir="2700000" algn="tl">
                  <a:srgbClr val="000000">
                    <a:alpha val="43137"/>
                  </a:srgbClr>
                </a:outerShdw>
              </a:effectLst>
              <a:latin typeface="Calibri" panose="020F0502020204030204" pitchFamily="34" charset="0"/>
            </a:endParaRPr>
          </a:p>
          <a:p>
            <a:pPr algn="ctr">
              <a:lnSpc>
                <a:spcPct val="100000"/>
              </a:lnSpc>
              <a:spcBef>
                <a:spcPts val="0"/>
              </a:spcBef>
              <a:spcAft>
                <a:spcPts val="300"/>
              </a:spcAft>
            </a:pPr>
            <a:r>
              <a:rPr lang="en-US" sz="5400" b="1" dirty="0">
                <a:effectLst>
                  <a:outerShdw blurRad="38100" dist="38100" dir="2700000" algn="tl">
                    <a:srgbClr val="000000">
                      <a:alpha val="43137"/>
                    </a:srgbClr>
                  </a:outerShdw>
                </a:effectLst>
                <a:latin typeface="Calibri" panose="020F0502020204030204" pitchFamily="34" charset="0"/>
              </a:rPr>
              <a:t>Isaiah 55:2-3</a:t>
            </a:r>
            <a:endParaRPr lang="en-US" sz="5400" dirty="0">
              <a:effectLst>
                <a:outerShdw blurRad="38100" dist="38100" dir="2700000" algn="tl">
                  <a:srgbClr val="000000">
                    <a:alpha val="43137"/>
                  </a:srgbClr>
                </a:outerShdw>
              </a:effectLst>
              <a:latin typeface="Calibri" panose="020F0502020204030204" pitchFamily="34" charset="0"/>
            </a:endParaRPr>
          </a:p>
        </p:txBody>
      </p:sp>
      <p:pic>
        <p:nvPicPr>
          <p:cNvPr id="1026" name="Picture 2" descr="http://farm4.static.flickr.com/3131/2594555270_be082b06f9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642" y="1699839"/>
            <a:ext cx="4310809" cy="323310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52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7B64C2-E5B0-424C-A90A-CEF65ED40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Green brushed metal presentation (widescreen)</Template>
  <TotalTime>0</TotalTime>
  <Words>1077</Words>
  <Application>Microsoft Office PowerPoint</Application>
  <PresentationFormat>Widescreen</PresentationFormat>
  <Paragraphs>89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Bernard MT Condensed</vt:lpstr>
      <vt:lpstr>Calibri</vt:lpstr>
      <vt:lpstr>Georgia</vt:lpstr>
      <vt:lpstr>Brushed Metal 16x9</vt:lpstr>
      <vt:lpstr>“He who has ears to hear, let him hear!”  (Matthew 11:15)</vt:lpstr>
      <vt:lpstr>The Importance of Good Listening</vt:lpstr>
      <vt:lpstr>The Importance of Good Listening</vt:lpstr>
      <vt:lpstr>The Importance of Good Listening</vt:lpstr>
      <vt:lpstr>The Importance of Good Listening</vt:lpstr>
      <vt:lpstr>The Importance of Good Listening</vt:lpstr>
      <vt:lpstr>Listen!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2016-08-20T22:06:38Z</dcterms:created>
  <dcterms:modified xsi:type="dcterms:W3CDTF">2016-08-21T20:38:17Z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TC030309819991</vt:lpwstr>
  </property>
</Properties>
</file>